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78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76BF8B-8D8F-C44C-A0DC-D0E9BEF2F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18CEF7-85C0-7B4B-9714-B68D4B92F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5CC2D0-72E2-5A43-BF58-281FE470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9C405D-EB7E-9141-B95D-CA690843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D9A01F-B2B1-2E4C-A135-5F57DA0F7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379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00E311-A14A-0741-9A69-285E3C3BC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9ABC65C-6C43-F445-9F1E-5C0E0368F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221114-84E3-E141-B6EB-E3D29FE0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C78770-0C6D-5744-A88A-7F9D8167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C3E3D4-BB7A-0C41-80F7-05512F26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74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D41B228-8472-5D4E-BB33-AF2486043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7CC5DC3-5343-E649-B430-977E180B4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9084C4-C26A-8541-B3F4-99FE947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81EF67-3CEA-4A4B-A225-D19062F90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7122E8-337F-3244-8E3C-6403E65DF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22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A6641E-E162-7B48-B130-0A436A29C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017A68-FA76-0941-83CC-86E263AFD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85C6D1-5541-AE4F-92B0-EC4373F6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667D86-AB04-0143-B8C4-02AD84348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564612-7A32-AA44-8A90-B6AF4EB2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150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450A34-8F91-8E4E-92C2-1F6A3752A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9D8E95-1577-E549-8D74-108CD048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6BEE7C-0D11-1644-847F-8CAB4982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8743DF-0C54-A742-9D5F-31B6FE40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269BB9-3F93-5846-9881-229CB267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737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006628-4C69-0B40-BC1D-280782F7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0B72E9-05C7-7146-A374-C3997EA4B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BC1918-23F4-9C43-93FA-DA8A8BB88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3300F0-2FFC-E448-B85E-E1C5E6DE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9F6A9F6-6D54-F84B-ADC2-7747AB690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D4FBDE-0677-1549-9A8A-C712E962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98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DC36C8-A524-B64C-827F-2EE5A12A3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16E092-6820-384C-9FBA-18757DD87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154F99B-2099-CA4A-8F70-57482C807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7EF838B-0663-BF4F-9B65-703261929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27165F4-6F60-1F48-B338-137717881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265B5BE-A3EA-B74F-A72C-0F025C45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D35E2E8-524C-C640-A87D-B0801FC1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96390E2-80A6-C541-91B9-C1F8AE5B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1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0BE313-CD5D-C242-96B4-3C870AE73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60DDC6-801E-7D45-AE91-B1478062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D19728B-D80D-CD44-A6BA-E0C38676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1000499-B01B-DE4D-9325-07A6770E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608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716B46-589E-ED4D-ABEE-2F7C1416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E5CFFC3-9C47-564B-A738-32D94CEC4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07FDAFA-687A-5645-A374-D37BA84B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6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D1D48A-580A-9840-8ED7-3B235AC25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B54686-01E8-284E-8779-8A66F889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EBC749-111A-A643-91A9-B234B454E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0F0998B-F71B-3448-8A97-0FE5E07B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AF2A74-6B3C-FD44-BB59-54E17868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9525A2-97E9-C644-B0D1-B09E39AC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45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DC9D5C-0285-6443-A693-CFA16A5ED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292A50E-7A98-8447-B656-8F7797D73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CB4D8F-86CF-704D-A77F-2DC1F392A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D9598D-AEE6-334F-AA5B-CD25C574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3753B0-E8EB-A847-A976-FD3F0225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B9FD06-50A4-984F-9E02-DF7171C7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432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FCC418A-9D77-764D-B01E-A72923CB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69C407-5F1C-F544-A463-0FB3C6BA1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D2A5A6-DB59-094B-98BB-B480A5BBD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D7563-8105-A148-A524-7B28646990E1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21514-0695-D94F-AE0C-EF51C2E38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09BCC3-0A53-A745-8104-D2F1D3DE8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06DC-0DA9-5746-ABA0-B8AEC8636A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016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3830594"/>
          </a:xfrm>
        </p:spPr>
        <p:txBody>
          <a:bodyPr>
            <a:normAutofit/>
          </a:bodyPr>
          <a:lstStyle/>
          <a:p>
            <a:r>
              <a:rPr lang="sv-SE" sz="49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Livsmedelsföretagens yrkanden mot Livsmedelsarbetareförbundet i avtalsrörelsen 2020</a:t>
            </a:r>
            <a:br>
              <a:rPr lang="sv-SE" dirty="0"/>
            </a:br>
            <a:endParaRPr lang="sv-SE" dirty="0">
              <a:latin typeface="Museo Slab 500" panose="02000000000000000000" pitchFamily="2" charset="77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9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1064508"/>
          </a:xfrm>
        </p:spPr>
        <p:txBody>
          <a:bodyPr>
            <a:noAutofit/>
          </a:bodyPr>
          <a:lstStyle/>
          <a:p>
            <a:r>
              <a:rPr lang="sv-SE" sz="5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Bilaga J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1933810"/>
            <a:ext cx="108184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/>
              <a:t>Arbetstagarparten ska innan lönerevisionsförhandlingar inleds presentera förhandlingsunderlag innehållande uppgifter om vilka medarbetare de företräder vid förhandlingen.</a:t>
            </a:r>
          </a:p>
          <a:p>
            <a:r>
              <a:rPr lang="sv-SE" sz="2400" b="1" dirty="0"/>
              <a:t> </a:t>
            </a:r>
            <a:endParaRPr lang="sv-S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/>
              <a:t>Lokalt protokoll ska bifogas hemställan om central förhandling om inte de centrala parterna enas om annat.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lvl="0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40679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1064508"/>
          </a:xfrm>
        </p:spPr>
        <p:txBody>
          <a:bodyPr>
            <a:noAutofit/>
          </a:bodyPr>
          <a:lstStyle/>
          <a:p>
            <a:r>
              <a:rPr lang="sv-SE" sz="5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Bilaga K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1933810"/>
            <a:ext cx="10818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I punkt 6 införs att lokalt protokoll ska bifogas hemställan om central förhandling om inte de centrala parterna enas om annat.</a:t>
            </a:r>
          </a:p>
          <a:p>
            <a:endParaRPr lang="sv-SE" sz="2400" dirty="0"/>
          </a:p>
          <a:p>
            <a:pPr lvl="0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569861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1064508"/>
          </a:xfrm>
        </p:spPr>
        <p:txBody>
          <a:bodyPr>
            <a:noAutofit/>
          </a:bodyPr>
          <a:lstStyle/>
          <a:p>
            <a:r>
              <a:rPr lang="sv-SE" sz="5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Särskilda avtalskrav avseende bageriföretag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1933810"/>
            <a:ext cx="1081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Särskild förenklande reglering införs avseende småföretag/hantverksbagerier.</a:t>
            </a:r>
          </a:p>
          <a:p>
            <a:pPr lvl="0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680489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1064508"/>
          </a:xfrm>
        </p:spPr>
        <p:txBody>
          <a:bodyPr>
            <a:noAutofit/>
          </a:bodyPr>
          <a:lstStyle/>
          <a:p>
            <a:r>
              <a:rPr lang="sv-SE" sz="5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Särskilda avtalskrav avseende bryggeriindustrin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2043141"/>
            <a:ext cx="10818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Avtalets punkt 3 ändras till ”Företaget bör ha policys om tillhandahållande av dryck som tillverkas vid företaget”.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7263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709" y="1430214"/>
            <a:ext cx="10935729" cy="1064508"/>
          </a:xfrm>
        </p:spPr>
        <p:txBody>
          <a:bodyPr>
            <a:noAutofit/>
          </a:bodyPr>
          <a:lstStyle/>
          <a:p>
            <a:r>
              <a:rPr lang="sv-SE" sz="5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Särskilda avtalskrav avseende Slakteri- och Charkuteribranschen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894522" y="2598003"/>
            <a:ext cx="1081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/>
              <a:t>Anmärkning under punkten 1 infogas som ett andra stycke i punkt 1.1.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783357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1933810"/>
            <a:ext cx="108184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Livsmedelsföretagen förbehåller sig precisera och komplettera avtalskraven under förhandlingarna</a:t>
            </a:r>
          </a:p>
          <a:p>
            <a:r>
              <a:rPr lang="sv-SE" dirty="0"/>
              <a:t>Ändringar i livsmedelsavtalet leder till följdändringar i motsvarande bestämmelse i de separata branschavtal som finns för branschen om ej annat särskilt överenskoms under avtalsförhandlingarna.</a:t>
            </a:r>
          </a:p>
          <a:p>
            <a:endParaRPr lang="sv-SE" sz="2400" dirty="0"/>
          </a:p>
          <a:p>
            <a:r>
              <a:rPr lang="sv-SE" dirty="0"/>
              <a:t>Stockholm den 20 december 2019</a:t>
            </a:r>
          </a:p>
          <a:p>
            <a:r>
              <a:rPr lang="sv-SE" dirty="0"/>
              <a:t>LIVSMEDELSFÖRETAGEN</a:t>
            </a:r>
            <a:r>
              <a:rPr lang="sv-SE" sz="2400" dirty="0">
                <a:effectLst/>
              </a:rPr>
              <a:t> </a:t>
            </a:r>
            <a:endParaRPr lang="sv-SE" sz="2400" dirty="0"/>
          </a:p>
          <a:p>
            <a:pPr lvl="0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60411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0"/>
            <a:ext cx="10935729" cy="2968981"/>
          </a:xfrm>
        </p:spPr>
        <p:txBody>
          <a:bodyPr>
            <a:normAutofit/>
          </a:bodyPr>
          <a:lstStyle/>
          <a:p>
            <a:r>
              <a:rPr lang="sv-SE" sz="54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Löner</a:t>
            </a:r>
            <a:br>
              <a:rPr lang="sv-SE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</a:br>
            <a:br>
              <a:rPr lang="sv-SE" dirty="0"/>
            </a:br>
            <a:endParaRPr lang="sv-SE" dirty="0">
              <a:latin typeface="Museo Slab 500" panose="02000000000000000000" pitchFamily="2" charset="77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1FB58FB-7828-E542-91FA-1462242930F9}"/>
              </a:ext>
            </a:extLst>
          </p:cNvPr>
          <p:cNvSpPr txBox="1"/>
          <p:nvPr/>
        </p:nvSpPr>
        <p:spPr>
          <a:xfrm>
            <a:off x="775252" y="1709530"/>
            <a:ext cx="100683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Arbetare som träffat avtal om anställning och därvid även om lön för anställningen i kommande års lönenivå, inom sex månader före lönerevisionsdatum, omfattas inte av lönerevisionen och bidrar inte till lönepotten.</a:t>
            </a:r>
          </a:p>
          <a:p>
            <a:r>
              <a:rPr lang="sv-SE" sz="24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Företagets lönepott ska beräknas i procent; inga krontal ska förekomma.</a:t>
            </a:r>
          </a:p>
          <a:p>
            <a:r>
              <a:rPr lang="sv-SE" dirty="0"/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21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0"/>
            <a:ext cx="10935729" cy="2968981"/>
          </a:xfrm>
        </p:spPr>
        <p:txBody>
          <a:bodyPr>
            <a:normAutofit/>
          </a:bodyPr>
          <a:lstStyle/>
          <a:p>
            <a:r>
              <a:rPr lang="sv-SE" sz="54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Löner</a:t>
            </a:r>
            <a:br>
              <a:rPr lang="sv-SE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</a:br>
            <a:br>
              <a:rPr lang="sv-SE" dirty="0"/>
            </a:br>
            <a:endParaRPr lang="sv-SE" dirty="0">
              <a:latin typeface="Museo Slab 500" panose="02000000000000000000" pitchFamily="2" charset="77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1FB58FB-7828-E542-91FA-1462242930F9}"/>
              </a:ext>
            </a:extLst>
          </p:cNvPr>
          <p:cNvSpPr txBox="1"/>
          <p:nvPr/>
        </p:nvSpPr>
        <p:spPr>
          <a:xfrm>
            <a:off x="803412" y="1484490"/>
            <a:ext cx="1058517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Eftersom avtalets </a:t>
            </a:r>
            <a:r>
              <a:rPr lang="sv-SE" sz="2400" dirty="0" err="1"/>
              <a:t>löneprinciper</a:t>
            </a:r>
            <a:r>
              <a:rPr lang="sv-SE" sz="2400" dirty="0"/>
              <a:t> utgår från differentierad och individuell lönesättning ska den så kallade individgarantin avskaffas, om inte de lokala parterna enas om annat.</a:t>
            </a:r>
          </a:p>
          <a:p>
            <a:r>
              <a:rPr lang="sv-SE" sz="24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Respektive tilläggsavtals till livsmedelsavtalet konstruktion med ett- respektive tvåårs lägstalöner avskaffas.</a:t>
            </a:r>
          </a:p>
          <a:p>
            <a:r>
              <a:rPr lang="sv-SE" sz="24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Individuell överenskommelse ska kunna träffas mellan arbetsgivare och arbetare om ob-ersättning, oberoende av angivna ob-nivåer i respektive branschavtal.</a:t>
            </a:r>
          </a:p>
          <a:p>
            <a:r>
              <a:rPr lang="sv-SE" sz="2400" dirty="0"/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361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4" y="820323"/>
            <a:ext cx="10935729" cy="976478"/>
          </a:xfrm>
        </p:spPr>
        <p:txBody>
          <a:bodyPr>
            <a:normAutofit fontScale="90000"/>
          </a:bodyPr>
          <a:lstStyle/>
          <a:p>
            <a:r>
              <a:rPr lang="sv-SE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Anställningsformer</a:t>
            </a:r>
            <a:br>
              <a:rPr lang="sv-SE" dirty="0"/>
            </a:br>
            <a:endParaRPr lang="sv-SE" dirty="0">
              <a:latin typeface="Museo Slab 500" panose="02000000000000000000" pitchFamily="2" charset="77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C9C94800-DE44-994E-91DB-AD655CA96E4E}"/>
              </a:ext>
            </a:extLst>
          </p:cNvPr>
          <p:cNvSpPr txBox="1"/>
          <p:nvPr/>
        </p:nvSpPr>
        <p:spPr>
          <a:xfrm>
            <a:off x="628134" y="1034754"/>
            <a:ext cx="10935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Tidsbegränsad anställning får omfatta högst 24 månader under en treårsperiod för en och samma arbetstagare.</a:t>
            </a:r>
          </a:p>
          <a:p>
            <a:r>
              <a:rPr lang="sv-SE" sz="24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Punkt 9.4 omformuleras enligt följande: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62CEDE5-5AFB-2C4C-A89D-BD0871572D61}"/>
              </a:ext>
            </a:extLst>
          </p:cNvPr>
          <p:cNvSpPr txBox="1"/>
          <p:nvPr/>
        </p:nvSpPr>
        <p:spPr>
          <a:xfrm>
            <a:off x="886551" y="2604414"/>
            <a:ext cx="107720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2400" dirty="0"/>
              <a:t>Vid tidsbegränsade anställningar som avbryts i förtid gäller en ömsesidig uppsägningstid om 14 dagar, om någon annan överenskommelse inte finns. Arbetsgivaren äger avbryta tidsbegränsad anställning i förtid under de första sex anställningsmånaderna utan angivande av skäl. Vid avbrytande i förtid av tidsbegränsade anställningar som varat längre än sex månader krävs skäl för avbrytandet.</a:t>
            </a:r>
          </a:p>
        </p:txBody>
      </p:sp>
    </p:spTree>
    <p:extLst>
      <p:ext uri="{BB962C8B-B14F-4D97-AF65-F5344CB8AC3E}">
        <p14:creationId xmlns:p14="http://schemas.microsoft.com/office/powerpoint/2010/main" val="139261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1064508"/>
          </a:xfrm>
        </p:spPr>
        <p:txBody>
          <a:bodyPr>
            <a:normAutofit fontScale="90000"/>
          </a:bodyPr>
          <a:lstStyle/>
          <a:p>
            <a:r>
              <a:rPr lang="sv-SE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Arbetstid</a:t>
            </a:r>
            <a:br>
              <a:rPr lang="sv-SE" dirty="0"/>
            </a:br>
            <a:endParaRPr lang="sv-SE" dirty="0">
              <a:latin typeface="Museo Slab 500" panose="02000000000000000000" pitchFamily="2" charset="77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1351508"/>
            <a:ext cx="108184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Företagets verksamhet ska kunna bedrivas under dygnets alla timmar utan krav på lokal överenskommelse.</a:t>
            </a:r>
          </a:p>
          <a:p>
            <a:r>
              <a:rPr lang="sv-SE" sz="24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Beräkningsperioden för ordinarie arbetstid ska uppgå till 12 veckor.</a:t>
            </a:r>
          </a:p>
          <a:p>
            <a:r>
              <a:rPr lang="sv-SE" sz="24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Om parterna inte träffat lokal överenskommelse om annat ska den ordinarie arbetstiden vara högst tio timmar per arbetspass under högst sex arbetspass per vecka.</a:t>
            </a:r>
          </a:p>
          <a:p>
            <a:r>
              <a:rPr lang="sv-SE" sz="24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Reglerna om fridagar avskaffas.</a:t>
            </a:r>
          </a:p>
          <a:p>
            <a:r>
              <a:rPr lang="sv-SE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677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1064508"/>
          </a:xfrm>
        </p:spPr>
        <p:txBody>
          <a:bodyPr>
            <a:noAutofit/>
          </a:bodyPr>
          <a:lstStyle/>
          <a:p>
            <a:r>
              <a:rPr lang="sv-SE" sz="54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Övrigt rörande livsmedelsavtalets huvuddel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1933810"/>
            <a:ext cx="108184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/>
              <a:t>Regeln om permittering i livsmedelsavtalets punkt 5.6 avskaffas då bestämmelsen inte används.</a:t>
            </a:r>
          </a:p>
          <a:p>
            <a:r>
              <a:rPr lang="sv-SE" sz="2400" b="1" dirty="0"/>
              <a:t> </a:t>
            </a:r>
            <a:endParaRPr lang="sv-S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/>
              <a:t>I livsmedelsavtalets punkt 5.4 ersätts orden ”lagen om ersättning till smittbärare” med ordet ”socialförsäkringsbalken”. </a:t>
            </a:r>
          </a:p>
        </p:txBody>
      </p:sp>
    </p:spTree>
    <p:extLst>
      <p:ext uri="{BB962C8B-B14F-4D97-AF65-F5344CB8AC3E}">
        <p14:creationId xmlns:p14="http://schemas.microsoft.com/office/powerpoint/2010/main" val="212928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1064508"/>
          </a:xfrm>
        </p:spPr>
        <p:txBody>
          <a:bodyPr>
            <a:noAutofit/>
          </a:bodyPr>
          <a:lstStyle/>
          <a:p>
            <a:r>
              <a:rPr lang="sv-SE" sz="5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Bilaga B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1933810"/>
            <a:ext cx="108184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/>
              <a:t>Grundutbildningarna för skyddsombud ”Bättre arbetsmiljö” (BAM) och ”Systematiskt arbetsmiljöarbete” (SAM) ska till sin längd vara tre respektive två dagar.</a:t>
            </a:r>
          </a:p>
          <a:p>
            <a:endParaRPr lang="sv-S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dirty="0"/>
              <a:t>Bilagan revideras i övrigt av parterna under avtalsperioden.</a:t>
            </a:r>
          </a:p>
          <a:p>
            <a:pPr lvl="0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74556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1064508"/>
          </a:xfrm>
        </p:spPr>
        <p:txBody>
          <a:bodyPr>
            <a:noAutofit/>
          </a:bodyPr>
          <a:lstStyle/>
          <a:p>
            <a:r>
              <a:rPr lang="sv-SE" sz="5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Bilaga C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1933810"/>
            <a:ext cx="108184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Beloppet på arbetstidskontot ska användas till pensionspremie om inte lokal överenskommelse ingås om annat.</a:t>
            </a:r>
          </a:p>
          <a:p>
            <a:r>
              <a:rPr lang="sv-SE" sz="24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Vid uttag av ledig tid förlägger arbetsgivaren ledigheten.</a:t>
            </a:r>
          </a:p>
          <a:p>
            <a:endParaRPr lang="sv-SE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De partsgemensamma tillämpningsanvisningarna till regleringen om arbetstidskonto revideras av parterna under avtalsperioden.</a:t>
            </a:r>
          </a:p>
          <a:p>
            <a:pPr lvl="0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511738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42C233-50B4-1547-99F6-C83B1A8D9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135" y="754353"/>
            <a:ext cx="10935729" cy="1064508"/>
          </a:xfrm>
        </p:spPr>
        <p:txBody>
          <a:bodyPr>
            <a:noAutofit/>
          </a:bodyPr>
          <a:lstStyle/>
          <a:p>
            <a:r>
              <a:rPr lang="sv-SE" sz="5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Bilaga 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2BD58D-690F-B048-9BBC-62046372A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7169"/>
            <a:ext cx="12192000" cy="373888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F257A51-7377-0048-A196-1AFC4C36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97" y="6211614"/>
            <a:ext cx="2610855" cy="5713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B616B0D-C885-6045-9BB7-A27E8240372C}"/>
              </a:ext>
            </a:extLst>
          </p:cNvPr>
          <p:cNvSpPr txBox="1"/>
          <p:nvPr/>
        </p:nvSpPr>
        <p:spPr>
          <a:xfrm>
            <a:off x="745435" y="1933810"/>
            <a:ext cx="1081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Sista stycket i punkten 4 tas bort.</a:t>
            </a:r>
          </a:p>
          <a:p>
            <a:pPr lvl="0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376049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546</Words>
  <Application>Microsoft Office PowerPoint</Application>
  <PresentationFormat>Bredbild</PresentationFormat>
  <Paragraphs>60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Museo Slab 500</vt:lpstr>
      <vt:lpstr>Open Sans</vt:lpstr>
      <vt:lpstr>Open Sans Semibold</vt:lpstr>
      <vt:lpstr>Office-tema</vt:lpstr>
      <vt:lpstr>Livsmedelsföretagens yrkanden mot Livsmedelsarbetareförbundet i avtalsrörelsen 2020 </vt:lpstr>
      <vt:lpstr>Löner  </vt:lpstr>
      <vt:lpstr>Löner  </vt:lpstr>
      <vt:lpstr>Anställningsformer </vt:lpstr>
      <vt:lpstr>Arbetstid </vt:lpstr>
      <vt:lpstr>Övrigt rörande livsmedelsavtalets huvuddel</vt:lpstr>
      <vt:lpstr>Bilaga B</vt:lpstr>
      <vt:lpstr>Bilaga C</vt:lpstr>
      <vt:lpstr>Bilaga E</vt:lpstr>
      <vt:lpstr>Bilaga J</vt:lpstr>
      <vt:lpstr>Bilaga K</vt:lpstr>
      <vt:lpstr>Särskilda avtalskrav avseende bageriföretag</vt:lpstr>
      <vt:lpstr>Särskilda avtalskrav avseende bryggeriindustrin</vt:lpstr>
      <vt:lpstr>Särskilda avtalskrav avseende Slakteri- och Charkuteribranschen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Livsmedelsföretagens yrkanden mot Livsmedelsarbetareförbundet i avtalsrörelsen 2020</dc:title>
  <dc:creator>Erika Bergman</dc:creator>
  <cp:lastModifiedBy>Sofia Holke</cp:lastModifiedBy>
  <cp:revision>11</cp:revision>
  <dcterms:created xsi:type="dcterms:W3CDTF">2020-01-13T09:38:49Z</dcterms:created>
  <dcterms:modified xsi:type="dcterms:W3CDTF">2020-01-15T07:27:19Z</dcterms:modified>
</cp:coreProperties>
</file>